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332" r:id="rId2"/>
    <p:sldId id="333" r:id="rId3"/>
    <p:sldId id="350" r:id="rId4"/>
    <p:sldId id="351" r:id="rId5"/>
    <p:sldId id="352" r:id="rId6"/>
    <p:sldId id="361" r:id="rId7"/>
    <p:sldId id="365" r:id="rId8"/>
    <p:sldId id="366" r:id="rId9"/>
    <p:sldId id="362" r:id="rId10"/>
    <p:sldId id="363" r:id="rId11"/>
    <p:sldId id="367" r:id="rId12"/>
    <p:sldId id="369" r:id="rId13"/>
    <p:sldId id="368" r:id="rId14"/>
    <p:sldId id="364" r:id="rId15"/>
    <p:sldId id="374" r:id="rId16"/>
    <p:sldId id="375" r:id="rId17"/>
    <p:sldId id="376" r:id="rId18"/>
    <p:sldId id="377" r:id="rId19"/>
    <p:sldId id="353" r:id="rId20"/>
    <p:sldId id="371" r:id="rId21"/>
    <p:sldId id="373" r:id="rId22"/>
    <p:sldId id="335" r:id="rId23"/>
  </p:sldIdLst>
  <p:sldSz cx="9144000" cy="6858000" type="screen4x3"/>
  <p:notesSz cx="6645275" cy="9777413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9900FF"/>
    <a:srgbClr val="DDDDDD"/>
    <a:srgbClr val="CC00FF"/>
    <a:srgbClr val="9900CC"/>
    <a:srgbClr val="CC0066"/>
    <a:srgbClr val="0066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4" autoAdjust="0"/>
    <p:restoredTop sz="81296" autoAdjust="0"/>
  </p:normalViewPr>
  <p:slideViewPr>
    <p:cSldViewPr>
      <p:cViewPr varScale="1">
        <p:scale>
          <a:sx n="57" d="100"/>
          <a:sy n="57" d="100"/>
        </p:scale>
        <p:origin x="-176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-2532" y="-78"/>
      </p:cViewPr>
      <p:guideLst>
        <p:guide orient="horz" pos="3080"/>
        <p:guide pos="209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79619" cy="48887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764118" y="0"/>
            <a:ext cx="2879619" cy="48887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FF466A-F793-44DF-A465-956DD5BC6E8E}" type="datetimeFigureOut">
              <a:rPr lang="zh-CN" altLang="en-US" smtClean="0"/>
              <a:pPr/>
              <a:t>2015/12/22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286845"/>
            <a:ext cx="2879619" cy="4888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764118" y="9286845"/>
            <a:ext cx="2879619" cy="4888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AB631-B050-4B65-8A24-E6C6CD53AD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6109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gif>
</file>

<file path=ppt/media/image13.jpeg>
</file>

<file path=ppt/media/image14.jpeg>
</file>

<file path=ppt/media/image15.jpeg>
</file>

<file path=ppt/media/image16.jpeg>
</file>

<file path=ppt/media/image17.jpeg>
</file>

<file path=ppt/media/image18.gif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79619" cy="48887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764118" y="0"/>
            <a:ext cx="2879619" cy="48887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29DDCF86-2A29-43F8-8D84-0888BE377F7D}" type="datetimeFigureOut">
              <a:rPr lang="zh-CN" altLang="en-US"/>
              <a:pPr>
                <a:defRPr/>
              </a:pPr>
              <a:t>2015/12/22 Tuesday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877888" y="733425"/>
            <a:ext cx="4889500" cy="366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64528" y="4644271"/>
            <a:ext cx="5316220" cy="4399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286845"/>
            <a:ext cx="2879619" cy="4888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764118" y="9286845"/>
            <a:ext cx="2879619" cy="4888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45E5BF07-2AB3-48BD-A159-AAE29B28C53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815144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D326CE3-8D73-4A6B-A444-754EE95D9060}" type="slidenum">
              <a:rPr lang="en-GB" altLang="zh-CN"/>
              <a:pPr/>
              <a:t>1</a:t>
            </a:fld>
            <a:endParaRPr lang="en-GB" altLang="zh-CN" dirty="0"/>
          </a:p>
        </p:txBody>
      </p:sp>
      <p:sp>
        <p:nvSpPr>
          <p:cNvPr id="2048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10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11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12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13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14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15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16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19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20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21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924F01E-880C-4BAD-B843-F95AFCA892B9}" type="slidenum">
              <a:rPr lang="en-GB" altLang="zh-CN"/>
              <a:pPr/>
              <a:t>2</a:t>
            </a:fld>
            <a:endParaRPr lang="en-GB" altLang="zh-CN" dirty="0"/>
          </a:p>
        </p:txBody>
      </p:sp>
      <p:sp>
        <p:nvSpPr>
          <p:cNvPr id="2150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3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4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5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6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7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8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A2B8398-456B-41DD-9B88-3A53E1A7B7A5}" type="slidenum">
              <a:rPr lang="en-GB" altLang="zh-CN"/>
              <a:pPr/>
              <a:t>9</a:t>
            </a:fld>
            <a:endParaRPr lang="en-GB" altLang="zh-CN" dirty="0"/>
          </a:p>
        </p:txBody>
      </p:sp>
      <p:sp>
        <p:nvSpPr>
          <p:cNvPr id="225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804863" y="868363"/>
            <a:ext cx="5711825" cy="42846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32211" y="5430200"/>
            <a:ext cx="5859226" cy="5143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0D2CEB-0037-4DC1-9A3D-589E0C66CEBE}" type="datetime1">
              <a:rPr lang="zh-CN" altLang="en-US" smtClean="0"/>
              <a:pPr>
                <a:defRPr/>
              </a:pPr>
              <a:t>2015/12/22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DB66C9-B5E6-4A79-91C4-C0FCCE2800A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pic>
        <p:nvPicPr>
          <p:cNvPr id="7" name="图片 6" descr="图片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6858048" y="6417254"/>
            <a:ext cx="24288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page</a:t>
            </a:r>
            <a:fld id="{B0A851B4-B2EE-4002-B088-6689F760D24A}" type="slidenum">
              <a:rPr lang="zh-CN" altLang="en-US" sz="1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pPr algn="ctr"/>
              <a:t>‹#›</a:t>
            </a:fld>
            <a:endParaRPr lang="zh-CN" alt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up light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88" y="0"/>
            <a:ext cx="9142412" cy="1133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图片 7" descr="down light.png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072206"/>
            <a:ext cx="9142413" cy="7857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 userDrawn="1"/>
        </p:nvSpPr>
        <p:spPr>
          <a:xfrm>
            <a:off x="7215206" y="6429396"/>
            <a:ext cx="1714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page</a:t>
            </a:r>
            <a:fld id="{F3F83AF3-8DE1-4745-879A-38A17350FA36}" type="slidenum">
              <a:rPr lang="zh-CN" altLang="en-US" sz="1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pPr algn="r"/>
              <a:t>‹#›</a:t>
            </a:fld>
            <a:endParaRPr lang="zh-CN" alt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Pr>
        <a:gradFill>
          <a:gsLst>
            <a:gs pos="43000">
              <a:schemeClr val="bg1"/>
            </a:gs>
            <a:gs pos="100000">
              <a:schemeClr val="tx1">
                <a:lumMod val="50000"/>
                <a:lumOff val="50000"/>
                <a:alpha val="54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B7F047-326F-436D-9D85-2ACA81145AAF}" type="datetime1">
              <a:rPr lang="zh-CN" altLang="en-US" smtClean="0"/>
              <a:pPr>
                <a:defRPr/>
              </a:pPr>
              <a:t>2015/12/22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4D35F8-AE4F-47D4-8DE7-D1828DF6996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pic>
        <p:nvPicPr>
          <p:cNvPr id="7" name="图片 6" descr="up light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2413" cy="1133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图片 7" descr="down light.png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43644"/>
            <a:ext cx="9142413" cy="714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 userDrawn="1"/>
        </p:nvSpPr>
        <p:spPr>
          <a:xfrm>
            <a:off x="6643702" y="6407371"/>
            <a:ext cx="21431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page</a:t>
            </a:r>
            <a:fld id="{2D1DAEC2-B29F-41A5-BF24-96E8ABFC66E2}" type="slidenum">
              <a:rPr lang="zh-CN" altLang="en-US" sz="1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pPr algn="r"/>
              <a:t>‹#›</a:t>
            </a:fld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两栏内容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THANK.png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285875"/>
            <a:ext cx="9142413" cy="240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图片 8" descr="THANK LIGHT.png"/>
          <p:cNvPicPr>
            <a:picLocks noChangeAspect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88" y="1285875"/>
            <a:ext cx="9142412" cy="240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图片 9" descr="THANK BLUE.png"/>
          <p:cNvPicPr>
            <a:picLocks noChangeAspect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1285875"/>
            <a:ext cx="9142413" cy="240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0" presetClass="entr" presetSubtype="0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xit" presetSubtype="0" accel="10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76E014-ED9D-490B-B569-523C9C5AC294}" type="datetime1">
              <a:rPr lang="zh-CN" altLang="en-US" smtClean="0"/>
              <a:pPr>
                <a:defRPr/>
              </a:pPr>
              <a:t>2015/12/22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E7EE63-40AB-4C0F-A463-1F97329DA555}" type="datetime1">
              <a:rPr lang="zh-CN" altLang="en-US" smtClean="0"/>
              <a:pPr>
                <a:defRPr/>
              </a:pPr>
              <a:t>2015/12/22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CDFD5-1A91-4387-ABAC-0B845288142F}" type="datetime1">
              <a:rPr lang="zh-CN" altLang="en-US" smtClean="0"/>
              <a:pPr>
                <a:defRPr/>
              </a:pPr>
              <a:t>2015/12/22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zh-CN" dirty="0"/>
              <a:t>2011-11-25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E7D87870-A05B-4D2D-9175-EC8038CC3501}" type="slidenum">
              <a:rPr lang="en-GB" altLang="zh-CN"/>
              <a:pPr/>
              <a:t>‹#›</a:t>
            </a:fld>
            <a:fld id="{4449AA9A-0C95-466D-A16F-B97E62EBC915}" type="slidenum">
              <a:rPr lang="en-GB" altLang="zh-CN"/>
              <a:pPr/>
              <a:t>‹#›</a:t>
            </a:fld>
            <a:endParaRPr lang="en-GB" altLang="zh-C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2130425"/>
            <a:ext cx="7769225" cy="14668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0"/>
          </p:nvPr>
        </p:nvSpPr>
        <p:spPr>
          <a:xfrm>
            <a:off x="457200" y="6356350"/>
            <a:ext cx="2130425" cy="638175"/>
          </a:xfrm>
        </p:spPr>
        <p:txBody>
          <a:bodyPr/>
          <a:lstStyle>
            <a:lvl1pPr>
              <a:defRPr/>
            </a:lvl1pPr>
          </a:lstStyle>
          <a:p>
            <a:r>
              <a:rPr lang="en-GB" altLang="zh-CN" dirty="0"/>
              <a:t>2011-11-25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2425" cy="454025"/>
          </a:xfrm>
        </p:spPr>
        <p:txBody>
          <a:bodyPr/>
          <a:lstStyle>
            <a:lvl1pPr>
              <a:defRPr/>
            </a:lvl1pPr>
          </a:lstStyle>
          <a:p>
            <a:endParaRPr lang="en-GB" alt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idx="12"/>
          </p:nvPr>
        </p:nvSpPr>
        <p:spPr>
          <a:xfrm>
            <a:off x="6427788" y="571500"/>
            <a:ext cx="2130425" cy="363538"/>
          </a:xfrm>
        </p:spPr>
        <p:txBody>
          <a:bodyPr/>
          <a:lstStyle>
            <a:lvl1pPr>
              <a:defRPr/>
            </a:lvl1pPr>
          </a:lstStyle>
          <a:p>
            <a:fld id="{6B5AEB7D-F486-456E-8229-2F0A5CF5E3D9}" type="slidenum">
              <a:rPr lang="en-GB" altLang="zh-CN"/>
              <a:pPr/>
              <a:t>‹#›</a:t>
            </a:fld>
            <a:fld id="{3C2AFFE5-57FE-441C-8C09-E8D5AF083D52}" type="slidenum">
              <a:rPr lang="en-GB" altLang="zh-CN"/>
              <a:pPr/>
              <a:t>‹#›</a:t>
            </a:fld>
            <a:endParaRPr lang="en-GB" altLang="zh-C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 cstate="print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liue stripe.png"/>
          <p:cNvPicPr>
            <a:picLocks noChangeAspect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0" y="0"/>
            <a:ext cx="9142413" cy="649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D8DDA73-E325-4C46-BB19-D94073CE2125}" type="datetime1">
              <a:rPr lang="zh-CN" altLang="en-US" smtClean="0"/>
              <a:pPr>
                <a:defRPr/>
              </a:pPr>
              <a:t>2015/12/22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pic>
        <p:nvPicPr>
          <p:cNvPr id="7" name="图片 6" descr="down light.png"/>
          <p:cNvPicPr>
            <a:picLocks noChangeAspect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5762625"/>
            <a:ext cx="9142413" cy="1095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b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r>
              <a:rPr lang="en-US" altLang="zh-CN" dirty="0" smtClean="0"/>
              <a:t>page</a:t>
            </a:r>
            <a:fld id="{30A9B9B2-D279-4E13-B2E8-AFC3128CDA32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73" r:id="rId5"/>
    <p:sldLayoutId id="2147483775" r:id="rId6"/>
    <p:sldLayoutId id="2147483776" r:id="rId7"/>
    <p:sldLayoutId id="2147483777" r:id="rId8"/>
    <p:sldLayoutId id="2147483778" r:id="rId9"/>
  </p:sldLayoutIdLst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6366" y="4418684"/>
            <a:ext cx="1775304" cy="1844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242" name="Rectangle 2"/>
          <p:cNvSpPr>
            <a:spLocks noChangeArrowheads="1"/>
          </p:cNvSpPr>
          <p:nvPr/>
        </p:nvSpPr>
        <p:spPr bwMode="auto">
          <a:xfrm>
            <a:off x="899592" y="1377171"/>
            <a:ext cx="7461472" cy="3286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微软雅黑" pitchFamily="34" charset="-122"/>
                <a:ea typeface="微软雅黑" pitchFamily="34" charset="-122"/>
              </a:rPr>
              <a:t>安卓课程设计答辩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0000" endA="300" endPos="50000" dist="60007" dir="5400000" sy="-100000" algn="bl" rotWithShape="0"/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246" name="Rectangle 6"/>
          <p:cNvSpPr>
            <a:spLocks noChangeArrowheads="1"/>
          </p:cNvSpPr>
          <p:nvPr/>
        </p:nvSpPr>
        <p:spPr bwMode="auto">
          <a:xfrm>
            <a:off x="2551113" y="620713"/>
            <a:ext cx="4781550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835696" y="3464577"/>
            <a:ext cx="58999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项目名称：</a:t>
            </a:r>
            <a:r>
              <a:rPr lang="en-US" altLang="zh-CN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iWeather</a:t>
            </a:r>
            <a:r>
              <a:rPr lang="zh-CN" altLang="en-US" sz="28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天气</a:t>
            </a:r>
            <a:r>
              <a:rPr lang="zh-CN" altLang="en-US" sz="28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系统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小组成员：何雨、纪云钊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fr-FR" altLang="zh-CN" sz="4000" b="1" dirty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UI</a:t>
            </a:r>
            <a:r>
              <a:rPr lang="zh-CN" altLang="en-US" sz="4000" b="1" dirty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设计</a:t>
            </a: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020272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49221" y="1332969"/>
            <a:ext cx="50063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用到的控件：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fr-FR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RelativeLayout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altLang="zh-CN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LinearLayout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altLang="zh-CN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ImageView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altLang="zh-CN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TextView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altLang="zh-CN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GridView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altLang="zh-CN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ViewPager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altLang="zh-CN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ScrollView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</a:p>
          <a:p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88813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154511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fr-FR" altLang="zh-CN" sz="4000" b="1" dirty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UI</a:t>
            </a:r>
            <a:r>
              <a:rPr lang="zh-CN" altLang="en-US" sz="4000" b="1" dirty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设计</a:t>
            </a: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020272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49221" y="1332969"/>
            <a:ext cx="50063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引导界面：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</a:t>
            </a:r>
            <a:r>
              <a:rPr lang="fr-FR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ViewPager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多页面滑动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控件来实现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效果：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88813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  <p:pic>
        <p:nvPicPr>
          <p:cNvPr id="1026" name="Picture 2" descr="C:\Users\Administrator\Desktop\应用宝动态截屏2015122201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706558"/>
            <a:ext cx="257175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0772174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fr-FR" altLang="zh-CN" sz="4000" b="1" dirty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UI</a:t>
            </a:r>
            <a:r>
              <a:rPr lang="zh-CN" altLang="en-US" sz="4000" b="1" dirty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设计</a:t>
            </a: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020272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49221" y="1332969"/>
            <a:ext cx="50063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城市选择界面：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效果：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88813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  <p:pic>
        <p:nvPicPr>
          <p:cNvPr id="4098" name="Picture 2" descr="G:\study\大三上\Android\安卓大作业\截图\Screenshot_2015-12-22-00-30-06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67320"/>
            <a:ext cx="3512524" cy="624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9586545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fr-FR" altLang="zh-CN" sz="4000" b="1" dirty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UI</a:t>
            </a:r>
            <a:r>
              <a:rPr lang="zh-CN" altLang="en-US" sz="4000" b="1" dirty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设计</a:t>
            </a: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020272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49221" y="1332969"/>
            <a:ext cx="50063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主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界面：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主要用</a:t>
            </a:r>
            <a:r>
              <a:rPr lang="en-US" altLang="zh-CN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ScrollView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垂直滚动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效果：</a:t>
            </a: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88813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  <p:pic>
        <p:nvPicPr>
          <p:cNvPr id="2051" name="Picture 3" descr="G:\study\大三上\Android\安卓大作业\截图\Screenshot_2015-12-22-00-23-59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86" y="-59544"/>
            <a:ext cx="3635896" cy="646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:\study\大三上\Android\安卓大作业\截图\Screenshot_2015-12-22-00-24-11.jpe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86" y="-39728"/>
            <a:ext cx="3613603" cy="642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G:\study\大三上\Android\安卓大作业\截图\Screenshot_2015-12-22-00-24-23.jpe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86" y="-18198"/>
            <a:ext cx="3860613" cy="6479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297998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000" b="1" dirty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下拉更新</a:t>
            </a: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020272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437820" y="1720840"/>
            <a:ext cx="500638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使用了</a:t>
            </a:r>
            <a:r>
              <a:rPr lang="en-US" altLang="zh-CN" sz="3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PullToRefresh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库代码来实现下</a:t>
            </a:r>
            <a:r>
              <a: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拉</a:t>
            </a: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刷新</a:t>
            </a:r>
            <a:endParaRPr lang="en-US" altLang="zh-C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效果：</a:t>
            </a:r>
            <a:endParaRPr lang="en-US" altLang="zh-CN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endParaRPr lang="en-US" altLang="zh-C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88813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  <p:pic>
        <p:nvPicPr>
          <p:cNvPr id="5122" name="Picture 2" descr="G:\study\大三上\Android\安卓大作业\截图\Screenshot_2015-12-22-00-25-00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244413"/>
            <a:ext cx="3613913" cy="6424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154511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0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一键分享</a:t>
            </a:r>
            <a:endParaRPr lang="zh-CN" altLang="en-US" sz="4000" b="1" dirty="0">
              <a:solidFill>
                <a:srgbClr val="FFFF00"/>
              </a:solidFill>
              <a:latin typeface="微软雅黑" pitchFamily="32" charset="-122"/>
              <a:ea typeface="微软雅黑" pitchFamily="32" charset="-122"/>
            </a:endParaRP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020272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421729" y="1104625"/>
            <a:ext cx="50063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endParaRPr lang="en-US" altLang="zh-C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可以主动将当前实时天气信息发布出去</a:t>
            </a:r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88813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  <p:pic>
        <p:nvPicPr>
          <p:cNvPr id="1026" name="Picture 2" descr="C:\Users\Administrator\Desktop\应用宝动态截屏2015122201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241" y="921112"/>
            <a:ext cx="257175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7613276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zh-CN" sz="40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UI</a:t>
            </a:r>
            <a:r>
              <a:rPr lang="zh-CN" altLang="en-US" sz="40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设计</a:t>
            </a:r>
            <a:endParaRPr lang="zh-CN" altLang="en-US" sz="4000" b="1" dirty="0">
              <a:solidFill>
                <a:srgbClr val="FFFF00"/>
              </a:solidFill>
              <a:latin typeface="微软雅黑" pitchFamily="32" charset="-122"/>
              <a:ea typeface="微软雅黑" pitchFamily="32" charset="-122"/>
            </a:endParaRP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020272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416544" y="1431290"/>
            <a:ext cx="50063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更换背景效果展示：</a:t>
            </a:r>
            <a:endParaRPr lang="en-US" altLang="zh-C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88813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  <p:pic>
        <p:nvPicPr>
          <p:cNvPr id="6146" name="Picture 2" descr="G:\study\大三上\Android\安卓大作业\截图\Screenshot_2015-12-22-00-30-27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353" y="214289"/>
            <a:ext cx="3520385" cy="625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G:\study\大三上\Android\安卓大作业\截图\Screenshot_2015-12-22-00-30-44.jpe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820" y="285728"/>
            <a:ext cx="3608223" cy="6163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475845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pic>
        <p:nvPicPr>
          <p:cNvPr id="7170" name="Picture 2" descr="G:\study\大三上\Android\安卓大作业\截图\Screenshot_2015-12-22-00-30-59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54895"/>
            <a:ext cx="3680551" cy="654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G:\study\大三上\Android\安卓大作业\截图\Screenshot_2015-12-22-00-31-24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051" y="154894"/>
            <a:ext cx="3660599" cy="650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3140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pic>
        <p:nvPicPr>
          <p:cNvPr id="8194" name="Picture 2" descr="G:\study\大三上\Android\安卓大作业\截图\Screenshot_2015-12-22-00-33-18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2000" y="121644"/>
            <a:ext cx="3675334" cy="6533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244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8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代码介绍</a:t>
            </a:r>
            <a:endParaRPr lang="zh-CN" altLang="en-GB" sz="4800" b="1" dirty="0">
              <a:solidFill>
                <a:srgbClr val="FFFF00"/>
              </a:solidFill>
              <a:latin typeface="微软雅黑" pitchFamily="32" charset="-122"/>
              <a:ea typeface="微软雅黑" pitchFamily="32" charset="-122"/>
            </a:endParaRP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6876256" y="2484438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437820" y="1720840"/>
            <a:ext cx="50063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项目包括一个</a:t>
            </a:r>
            <a:r>
              <a:rPr lang="en-US" altLang="zh-CN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PullToRefresh</a:t>
            </a:r>
            <a:r>
              <a:rPr lang="en-US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-lib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开源库代码和一个主工程代码，使用的第三方</a:t>
            </a:r>
            <a:r>
              <a:rPr lang="en-US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jar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包有</a:t>
            </a:r>
            <a:r>
              <a:rPr lang="fr-FR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 support </a:t>
            </a:r>
            <a:r>
              <a:rPr lang="fr-FR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v4</a:t>
            </a:r>
            <a:r>
              <a:rPr lang="en-US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.jar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和百度</a:t>
            </a:r>
            <a:r>
              <a:rPr lang="en-US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LLS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SDK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。</a:t>
            </a: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92280" y="2793369"/>
            <a:ext cx="1381597" cy="13268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  <p:pic>
        <p:nvPicPr>
          <p:cNvPr id="1026" name="Picture 2" descr="C:\Users\Administrator\Desktop\捕获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1117577"/>
            <a:ext cx="2371725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2850651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ChangeArrowheads="1"/>
          </p:cNvSpPr>
          <p:nvPr/>
        </p:nvSpPr>
        <p:spPr bwMode="auto">
          <a:xfrm>
            <a:off x="2865438" y="642938"/>
            <a:ext cx="3492500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000" tIns="65160" rIns="90000" bIns="45000"/>
          <a:lstStyle/>
          <a:p>
            <a:pPr algn="ctr"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主要内容</a:t>
            </a:r>
            <a:r>
              <a:rPr lang="zh-CN" altLang="en-GB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GB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Contents</a:t>
            </a:r>
            <a:endParaRPr lang="en-GB" altLang="zh-C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267" name="Line 3"/>
          <p:cNvSpPr>
            <a:spLocks noChangeShapeType="1"/>
          </p:cNvSpPr>
          <p:nvPr/>
        </p:nvSpPr>
        <p:spPr bwMode="auto">
          <a:xfrm flipH="1" flipV="1">
            <a:off x="461963" y="1066800"/>
            <a:ext cx="2813050" cy="7938"/>
          </a:xfrm>
          <a:prstGeom prst="line">
            <a:avLst/>
          </a:prstGeom>
          <a:noFill/>
          <a:ln w="19080">
            <a:solidFill>
              <a:srgbClr val="808080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1268" name="Line 4"/>
          <p:cNvSpPr>
            <a:spLocks noChangeShapeType="1"/>
          </p:cNvSpPr>
          <p:nvPr/>
        </p:nvSpPr>
        <p:spPr bwMode="auto">
          <a:xfrm flipH="1" flipV="1">
            <a:off x="5891213" y="1066800"/>
            <a:ext cx="2813050" cy="7938"/>
          </a:xfrm>
          <a:prstGeom prst="line">
            <a:avLst/>
          </a:prstGeom>
          <a:noFill/>
          <a:ln w="19080">
            <a:solidFill>
              <a:srgbClr val="808080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714348" y="1643050"/>
            <a:ext cx="2348763" cy="3402202"/>
            <a:chOff x="855" y="1322"/>
            <a:chExt cx="1134" cy="1918"/>
          </a:xfrm>
        </p:grpSpPr>
        <p:sp>
          <p:nvSpPr>
            <p:cNvPr id="11270" name="Rectangle 6"/>
            <p:cNvSpPr>
              <a:spLocks noChangeArrowheads="1"/>
            </p:cNvSpPr>
            <p:nvPr/>
          </p:nvSpPr>
          <p:spPr bwMode="auto">
            <a:xfrm>
              <a:off x="855" y="1322"/>
              <a:ext cx="1134" cy="1814"/>
            </a:xfrm>
            <a:prstGeom prst="rect">
              <a:avLst/>
            </a:prstGeom>
            <a:solidFill>
              <a:srgbClr val="FAB300"/>
            </a:solidFill>
            <a:ln w="9525">
              <a:noFill/>
              <a:miter lim="800000"/>
              <a:headEnd/>
              <a:tailEnd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  <p:txBody>
            <a:bodyPr wrap="none" anchor="ctr"/>
            <a:lstStyle/>
            <a:p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271" name="Rectangle 7"/>
            <p:cNvSpPr>
              <a:spLocks noChangeArrowheads="1"/>
            </p:cNvSpPr>
            <p:nvPr/>
          </p:nvSpPr>
          <p:spPr bwMode="auto">
            <a:xfrm>
              <a:off x="900" y="1457"/>
              <a:ext cx="1021" cy="4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  <p:txBody>
            <a:bodyPr lIns="90000" tIns="45000" rIns="90000" bIns="45000"/>
            <a:lstStyle/>
            <a:p>
              <a:pPr algn="ctr">
                <a:lnSpc>
                  <a:spcPct val="150000"/>
                </a:lnSpc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zh-CN" altLang="en-US" sz="2800" b="1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功能介绍</a:t>
              </a:r>
              <a:endParaRPr lang="zh-CN" alt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pic>
          <p:nvPicPr>
            <p:cNvPr id="11273" name="Picture 9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900" y="2492"/>
              <a:ext cx="720" cy="7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</p:pic>
      </p:grpSp>
      <p:grpSp>
        <p:nvGrpSpPr>
          <p:cNvPr id="3" name="Group 10"/>
          <p:cNvGrpSpPr>
            <a:grpSpLocks/>
          </p:cNvGrpSpPr>
          <p:nvPr/>
        </p:nvGrpSpPr>
        <p:grpSpPr bwMode="auto">
          <a:xfrm>
            <a:off x="3571868" y="1643050"/>
            <a:ext cx="2228852" cy="3429024"/>
            <a:chOff x="2317" y="1322"/>
            <a:chExt cx="1134" cy="1918"/>
          </a:xfrm>
        </p:grpSpPr>
        <p:sp>
          <p:nvSpPr>
            <p:cNvPr id="11275" name="Rectangle 11"/>
            <p:cNvSpPr>
              <a:spLocks noChangeArrowheads="1"/>
            </p:cNvSpPr>
            <p:nvPr/>
          </p:nvSpPr>
          <p:spPr bwMode="auto">
            <a:xfrm>
              <a:off x="2317" y="1322"/>
              <a:ext cx="1134" cy="1814"/>
            </a:xfrm>
            <a:prstGeom prst="rect">
              <a:avLst/>
            </a:prstGeom>
            <a:solidFill>
              <a:srgbClr val="8EB4E3"/>
            </a:solidFill>
            <a:ln w="9525">
              <a:noFill/>
              <a:miter lim="800000"/>
              <a:headEnd/>
              <a:tailEnd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  <p:txBody>
            <a:bodyPr wrap="none" anchor="ctr"/>
            <a:lstStyle/>
            <a:p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276" name="Rectangle 12"/>
            <p:cNvSpPr>
              <a:spLocks noChangeArrowheads="1"/>
            </p:cNvSpPr>
            <p:nvPr/>
          </p:nvSpPr>
          <p:spPr bwMode="auto">
            <a:xfrm>
              <a:off x="2362" y="1457"/>
              <a:ext cx="1021" cy="4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  <p:txBody>
            <a:bodyPr lIns="90000" tIns="45000" rIns="90000" bIns="45000"/>
            <a:lstStyle/>
            <a:p>
              <a:pPr algn="ctr">
                <a:lnSpc>
                  <a:spcPct val="150000"/>
                </a:lnSpc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zh-CN" altLang="en-US" sz="28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实现</a:t>
              </a:r>
              <a:r>
                <a:rPr lang="zh-CN" altLang="en-US" sz="2800" b="1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过程</a:t>
              </a:r>
              <a:endParaRPr lang="en-US" altLang="zh-CN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pic>
          <p:nvPicPr>
            <p:cNvPr id="11278" name="Picture 14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2609" y="2492"/>
              <a:ext cx="748" cy="7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</p:pic>
      </p:grpSp>
      <p:grpSp>
        <p:nvGrpSpPr>
          <p:cNvPr id="4" name="Group 15"/>
          <p:cNvGrpSpPr>
            <a:grpSpLocks/>
          </p:cNvGrpSpPr>
          <p:nvPr/>
        </p:nvGrpSpPr>
        <p:grpSpPr bwMode="auto">
          <a:xfrm>
            <a:off x="6215075" y="1643050"/>
            <a:ext cx="2359535" cy="3402202"/>
            <a:chOff x="3780" y="1322"/>
            <a:chExt cx="1134" cy="1918"/>
          </a:xfrm>
        </p:grpSpPr>
        <p:sp>
          <p:nvSpPr>
            <p:cNvPr id="11280" name="Rectangle 16"/>
            <p:cNvSpPr>
              <a:spLocks noChangeArrowheads="1"/>
            </p:cNvSpPr>
            <p:nvPr/>
          </p:nvSpPr>
          <p:spPr bwMode="auto">
            <a:xfrm>
              <a:off x="3780" y="1322"/>
              <a:ext cx="1134" cy="1814"/>
            </a:xfrm>
            <a:prstGeom prst="rect">
              <a:avLst/>
            </a:prstGeom>
            <a:solidFill>
              <a:srgbClr val="92D050"/>
            </a:solidFill>
            <a:ln w="9525">
              <a:noFill/>
              <a:miter lim="800000"/>
              <a:headEnd/>
              <a:tailEnd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  <p:txBody>
            <a:bodyPr wrap="none" anchor="ctr"/>
            <a:lstStyle/>
            <a:p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281" name="Rectangle 17"/>
            <p:cNvSpPr>
              <a:spLocks noChangeArrowheads="1"/>
            </p:cNvSpPr>
            <p:nvPr/>
          </p:nvSpPr>
          <p:spPr bwMode="auto">
            <a:xfrm>
              <a:off x="3825" y="1457"/>
              <a:ext cx="1021" cy="4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  <p:txBody>
            <a:bodyPr lIns="90000" tIns="45000" rIns="90000" bIns="45000"/>
            <a:lstStyle/>
            <a:p>
              <a:pPr algn="ctr">
                <a:lnSpc>
                  <a:spcPct val="150000"/>
                </a:lnSpc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zh-CN" altLang="en-US" sz="2800" b="1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代码介绍</a:t>
              </a:r>
              <a:endParaRPr lang="zh-CN" alt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pic>
          <p:nvPicPr>
            <p:cNvPr id="11283" name="Picture 19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4050" y="2492"/>
              <a:ext cx="664" cy="7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</p:pic>
      </p:grpSp>
    </p:spTree>
  </p:cSld>
  <p:clrMapOvr>
    <a:masterClrMapping/>
  </p:clrMapOvr>
  <p:transition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10000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10000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10000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8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代码介绍</a:t>
            </a:r>
            <a:endParaRPr lang="zh-CN" altLang="en-GB" sz="4800" b="1" dirty="0">
              <a:solidFill>
                <a:srgbClr val="FFFF00"/>
              </a:solidFill>
              <a:latin typeface="微软雅黑" pitchFamily="32" charset="-122"/>
              <a:ea typeface="微软雅黑" pitchFamily="32" charset="-122"/>
            </a:endParaRP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6876256" y="2484438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pic>
        <p:nvPicPr>
          <p:cNvPr id="6" name="Picture 1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92280" y="2793369"/>
            <a:ext cx="1381597" cy="13268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  <p:pic>
        <p:nvPicPr>
          <p:cNvPr id="2050" name="Picture 2" descr="C:\Users\Administrator\Desktop\捕获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1581" y="1700808"/>
            <a:ext cx="2447925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Users\Administrator\Desktop\捕获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418510"/>
            <a:ext cx="236220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39655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8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代码介绍</a:t>
            </a:r>
            <a:endParaRPr lang="zh-CN" altLang="en-GB" sz="4800" b="1" dirty="0">
              <a:solidFill>
                <a:srgbClr val="FFFF00"/>
              </a:solidFill>
              <a:latin typeface="微软雅黑" pitchFamily="32" charset="-122"/>
              <a:ea typeface="微软雅黑" pitchFamily="32" charset="-122"/>
            </a:endParaRP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6876256" y="2484438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971600" y="1720840"/>
            <a:ext cx="54726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fr-FR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com.heyu.adapter</a:t>
            </a:r>
            <a:r>
              <a:rPr lang="zh-CN" altLang="fr-F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：</a:t>
            </a:r>
            <a:r>
              <a:rPr lang="fr-FR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ViewPager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适配器，主要用于引导界面。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fr-FR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com.</a:t>
            </a:r>
            <a:r>
              <a:rPr lang="en-US" altLang="zh-CN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heyu</a:t>
            </a:r>
            <a:r>
              <a:rPr lang="fr-FR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.util</a:t>
            </a:r>
            <a:r>
              <a:rPr lang="zh-CN" altLang="fr-F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：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工具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类存放地方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，用于访问网络，判断网络连接，解析和存储数据等等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。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zh-CN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com.heyu.activity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：一共</a:t>
            </a:r>
            <a:r>
              <a:rPr lang="en-US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个活动，主要功能都集中在</a:t>
            </a:r>
            <a:r>
              <a:rPr lang="en-US" altLang="zh-CN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MainActivity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中。</a:t>
            </a: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92280" y="2793369"/>
            <a:ext cx="1381597" cy="13268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6714556"/>
      </p:ext>
    </p:extLst>
  </p:cSld>
  <p:clrMapOvr>
    <a:masterClrMapping/>
  </p:clrMapOvr>
  <p:transition>
    <p:push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36296" y="2619375"/>
            <a:ext cx="1558925" cy="161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8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功能介绍</a:t>
            </a:r>
            <a:endParaRPr lang="zh-CN" altLang="en-GB" sz="4800" b="1" dirty="0">
              <a:solidFill>
                <a:srgbClr val="FFFF00"/>
              </a:solidFill>
              <a:latin typeface="微软雅黑" pitchFamily="32" charset="-122"/>
              <a:ea typeface="微软雅黑" pitchFamily="32" charset="-122"/>
            </a:endParaRP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020272" y="2494207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160414" y="1127132"/>
            <a:ext cx="511256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全国主要城市实时天气查询</a:t>
            </a: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未来三天天气预报</a:t>
            </a: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自动定位功能</a:t>
            </a: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动态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更换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天气图标和背景图片</a:t>
            </a: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一键分享天气信息</a:t>
            </a: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支持自动更新和手动刷新</a:t>
            </a: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pm2.5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和空气质量查询</a:t>
            </a: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感冒、紫外线等生活指数查询</a:t>
            </a:r>
            <a:endParaRPr lang="en-US" altLang="zh-C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下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拉更新、上拉加载详细信息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58000" y="2619375"/>
            <a:ext cx="1558925" cy="161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8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功能介绍</a:t>
            </a:r>
            <a:endParaRPr lang="zh-CN" altLang="en-GB" sz="4800" b="1" dirty="0">
              <a:solidFill>
                <a:srgbClr val="FFFF00"/>
              </a:solidFill>
              <a:latin typeface="微软雅黑" pitchFamily="32" charset="-122"/>
              <a:ea typeface="微软雅黑" pitchFamily="32" charset="-122"/>
            </a:endParaRP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6640513" y="2484438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331640" y="1720839"/>
            <a:ext cx="4439416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小组分工：</a:t>
            </a:r>
            <a:endParaRPr lang="en-US" altLang="zh-CN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何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雨：代码实现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纪云钊：功能设计和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UI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设计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82850651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8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实现过程</a:t>
            </a:r>
            <a:endParaRPr lang="zh-CN" altLang="en-GB" sz="4800" b="1" dirty="0">
              <a:solidFill>
                <a:srgbClr val="FFFF00"/>
              </a:solidFill>
              <a:latin typeface="微软雅黑" pitchFamily="32" charset="-122"/>
              <a:ea typeface="微软雅黑" pitchFamily="32" charset="-122"/>
            </a:endParaRP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020272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437820" y="1720840"/>
            <a:ext cx="500638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查询</a:t>
            </a:r>
            <a:r>
              <a: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接口</a:t>
            </a:r>
            <a:endParaRPr lang="en-US" altLang="zh-C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地理位置</a:t>
            </a:r>
            <a:r>
              <a:rPr lang="zh-CN" alt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定位</a:t>
            </a:r>
            <a:endParaRPr lang="en-US" altLang="zh-CN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CN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UI</a:t>
            </a:r>
            <a:r>
              <a:rPr lang="zh-CN" alt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设计</a:t>
            </a:r>
            <a:endParaRPr lang="en-US" altLang="zh-CN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下</a:t>
            </a:r>
            <a:r>
              <a:rPr lang="zh-CN" alt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拉更新</a:t>
            </a:r>
            <a:endParaRPr lang="en-US" altLang="zh-CN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endParaRPr lang="en-US" altLang="zh-C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88813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2850651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0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查询接口</a:t>
            </a:r>
            <a:endParaRPr lang="zh-CN" altLang="en-GB" sz="4000" b="1" dirty="0">
              <a:solidFill>
                <a:srgbClr val="FFFF00"/>
              </a:solidFill>
              <a:latin typeface="微软雅黑" pitchFamily="32" charset="-122"/>
              <a:ea typeface="微软雅黑" pitchFamily="32" charset="-122"/>
            </a:endParaRP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020272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43608" y="1720840"/>
            <a:ext cx="561662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使用百度天气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获取天气信息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根据经纬度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城市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名可以实时获取天气信息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接口示例：</a:t>
            </a:r>
            <a:r>
              <a:rPr lang="fr-FR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http://api.map.baidu.com/telematics/v3/weather?location=%E5%8C%97%E4%BA%AC&amp;output=json&amp;ak=E4805d16520de693a3fe707cdc962045</a:t>
            </a: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88813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7642448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0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查询接口</a:t>
            </a:r>
            <a:endParaRPr lang="zh-CN" altLang="en-GB" sz="4000" b="1" dirty="0">
              <a:solidFill>
                <a:srgbClr val="FFFF00"/>
              </a:solidFill>
              <a:latin typeface="微软雅黑" pitchFamily="32" charset="-122"/>
              <a:ea typeface="微软雅黑" pitchFamily="32" charset="-122"/>
            </a:endParaRP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236296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85786" y="1117578"/>
            <a:ext cx="630649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参数设置：</a:t>
            </a:r>
            <a:endParaRPr lang="fr-FR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City: 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由用户在城市选择界面选定或自动定位获得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URI:</a:t>
            </a:r>
            <a:r>
              <a:rPr lang="fr-FR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</a:t>
            </a:r>
            <a:r>
              <a:rPr lang="fr-FR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://</a:t>
            </a:r>
            <a:r>
              <a:rPr lang="fr-FR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api.map.baidu.com/telematics/v3/weather</a:t>
            </a:r>
            <a:endParaRPr lang="fr-FR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fr-FR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 </a:t>
            </a:r>
            <a:r>
              <a:rPr lang="fr-FR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= </a:t>
            </a:r>
            <a:r>
              <a:rPr lang="fr-FR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RequestType.GET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AK: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开发者密匙</a:t>
            </a:r>
            <a:endParaRPr lang="fr-FR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52320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3016531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000396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000" b="1" dirty="0" smtClean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查询接口</a:t>
            </a:r>
            <a:endParaRPr lang="zh-CN" altLang="en-GB" sz="4000" b="1" dirty="0">
              <a:solidFill>
                <a:srgbClr val="FFFF00"/>
              </a:solidFill>
              <a:latin typeface="微软雅黑" pitchFamily="32" charset="-122"/>
              <a:ea typeface="微软雅黑" pitchFamily="32" charset="-122"/>
            </a:endParaRP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236296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58683" y="1326828"/>
            <a:ext cx="630649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数据解析：使用</a:t>
            </a:r>
            <a:r>
              <a:rPr lang="en-US" altLang="zh-CN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Jsoup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解析和遍历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数据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首先根据一个</a:t>
            </a:r>
            <a:r>
              <a:rPr lang="fr-FR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url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加载</a:t>
            </a:r>
            <a:r>
              <a:rPr lang="fr-FR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Document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对象，然后进行数据抽取</a:t>
            </a:r>
            <a:endParaRPr lang="fr-FR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52320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8520628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785786" y="285728"/>
            <a:ext cx="3930230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90000" tIns="45000" rIns="90000" bIns="45000"/>
          <a:lstStyle/>
          <a:p>
            <a:pPr hangingPunct="1">
              <a:lnSpc>
                <a:spcPct val="10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zh-CN" altLang="en-US" sz="4000" b="1" dirty="0">
                <a:solidFill>
                  <a:srgbClr val="FFFF00"/>
                </a:solidFill>
                <a:latin typeface="微软雅黑" pitchFamily="32" charset="-122"/>
                <a:ea typeface="微软雅黑" pitchFamily="32" charset="-122"/>
              </a:rPr>
              <a:t>地理位置定位</a:t>
            </a:r>
          </a:p>
        </p:txBody>
      </p:sp>
      <p:sp>
        <p:nvSpPr>
          <p:cNvPr id="12292" name="Line 4"/>
          <p:cNvSpPr>
            <a:spLocks noChangeShapeType="1"/>
          </p:cNvSpPr>
          <p:nvPr/>
        </p:nvSpPr>
        <p:spPr bwMode="auto">
          <a:xfrm flipH="1">
            <a:off x="7020272" y="2234769"/>
            <a:ext cx="7937" cy="1944687"/>
          </a:xfrm>
          <a:prstGeom prst="line">
            <a:avLst/>
          </a:prstGeom>
          <a:noFill/>
          <a:ln w="38160">
            <a:solidFill>
              <a:srgbClr val="FFFFFF"/>
            </a:solidFill>
            <a:prstDash val="sysDot"/>
            <a:miter lim="800000"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437820" y="1720840"/>
            <a:ext cx="50063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使用百度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LLS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服务进行定位</a:t>
            </a:r>
            <a:endParaRPr lang="en-US" altLang="zh-C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</a:t>
            </a:r>
            <a:r>
              <a:rPr lang="en-US" altLang="zh-CN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com.baidu.location</a:t>
            </a:r>
            <a:r>
              <a:rPr lang="zh-CN" altLang="en-US" sz="28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软件包得到经纬度信息，然后再将其转为城市信息</a:t>
            </a: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88813" y="2788139"/>
            <a:ext cx="1470178" cy="133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154511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8504</TotalTime>
  <Words>402</Words>
  <Application>Microsoft Office PowerPoint</Application>
  <PresentationFormat>全屏显示(4:3)</PresentationFormat>
  <Paragraphs>98</Paragraphs>
  <Slides>22</Slides>
  <Notes>19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3" baseType="lpstr"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Lenovo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年度工作计划报告书目录</dc:title>
  <dc:creator>ctoc-fangqiu</dc:creator>
  <cp:lastModifiedBy>微软用户</cp:lastModifiedBy>
  <cp:revision>616</cp:revision>
  <dcterms:created xsi:type="dcterms:W3CDTF">2010-05-28T16:47:55Z</dcterms:created>
  <dcterms:modified xsi:type="dcterms:W3CDTF">2015-12-22T09:33:40Z</dcterms:modified>
</cp:coreProperties>
</file>

<file path=docProps/thumbnail.jpeg>
</file>